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51206400" cy="30723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51887" y="651887"/>
            <a:ext cx="49902625" cy="6280785"/>
          </a:xfrm>
          <a:prstGeom prst="roundRect">
            <a:avLst>
              <a:gd name="adj" fmla="val 2264"/>
            </a:avLst>
          </a:prstGeom>
          <a:solidFill>
            <a:srgbClr val="E9ECF3"/>
          </a:solidFill>
          <a:ln>
            <a:noFill/>
          </a:ln>
          <a:effectLst>
            <a:outerShdw blurRad="63500" dist="19050" dir="10800000" algn="ct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1887" y="7454126"/>
            <a:ext cx="10804961" cy="8613854"/>
          </a:xfrm>
          <a:prstGeom prst="roundRect">
            <a:avLst>
              <a:gd name="adj" fmla="val 619"/>
            </a:avLst>
          </a:prstGeom>
          <a:solidFill>
            <a:srgbClr val="FAFAF7"/>
          </a:solidFill>
          <a:ln w="8890">
            <a:solidFill>
              <a:srgbClr val="BABDBF"/>
            </a:solidFill>
          </a:ln>
          <a:effectLst>
            <a:outerShdw blurRad="63500" dist="19050" dir="10800000" algn="ct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1883568" y="7454126"/>
            <a:ext cx="13506133" cy="22617826"/>
          </a:xfrm>
          <a:prstGeom prst="roundRect">
            <a:avLst>
              <a:gd name="adj" fmla="val 394"/>
            </a:avLst>
          </a:prstGeom>
          <a:solidFill>
            <a:srgbClr val="FAFAF7"/>
          </a:solidFill>
          <a:ln w="8890">
            <a:solidFill>
              <a:srgbClr val="BABDBF"/>
            </a:solidFill>
          </a:ln>
          <a:effectLst>
            <a:outerShdw blurRad="63500" dist="19050" dir="10800000" algn="ct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5816421" y="7454126"/>
            <a:ext cx="13506271" cy="22617826"/>
          </a:xfrm>
          <a:prstGeom prst="roundRect">
            <a:avLst>
              <a:gd name="adj" fmla="val 394"/>
            </a:avLst>
          </a:prstGeom>
          <a:solidFill>
            <a:srgbClr val="FAFAF7"/>
          </a:solidFill>
          <a:ln w="8890">
            <a:solidFill>
              <a:srgbClr val="BABDBF"/>
            </a:solidFill>
          </a:ln>
          <a:effectLst>
            <a:outerShdw blurRad="63500" dist="19050" dir="10800000" algn="ct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39749412" y="7454126"/>
            <a:ext cx="10804962" cy="5716131"/>
          </a:xfrm>
          <a:prstGeom prst="roundRect">
            <a:avLst>
              <a:gd name="adj" fmla="val 933"/>
            </a:avLst>
          </a:prstGeom>
          <a:solidFill>
            <a:srgbClr val="FAFAF7"/>
          </a:solidFill>
          <a:ln w="8890">
            <a:solidFill>
              <a:srgbClr val="BABDBF"/>
            </a:solidFill>
          </a:ln>
          <a:effectLst>
            <a:outerShdw blurRad="63500" dist="19050" dir="10800000" algn="ct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9749412" y="13502104"/>
            <a:ext cx="10804962" cy="11417677"/>
          </a:xfrm>
          <a:prstGeom prst="roundRect">
            <a:avLst>
              <a:gd name="adj" fmla="val 493"/>
            </a:avLst>
          </a:prstGeom>
          <a:solidFill>
            <a:srgbClr val="EEF0F4"/>
          </a:solidFill>
          <a:ln w="8890">
            <a:solidFill>
              <a:srgbClr val="BABDBF"/>
            </a:solidFill>
          </a:ln>
          <a:effectLst>
            <a:outerShdw blurRad="63500" dist="19050" dir="10800000" algn="ct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9749412" y="13502104"/>
            <a:ext cx="53340" cy="11417677"/>
          </a:xfrm>
          <a:prstGeom prst="rect">
            <a:avLst/>
          </a:prstGeom>
          <a:solidFill>
            <a:srgbClr val="33415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51887" y="16399827"/>
            <a:ext cx="10804961" cy="13672125"/>
          </a:xfrm>
          <a:prstGeom prst="roundRect">
            <a:avLst>
              <a:gd name="adj" fmla="val 493"/>
            </a:avLst>
          </a:prstGeom>
          <a:solidFill>
            <a:srgbClr val="FAFAF7"/>
          </a:solidFill>
          <a:ln w="8890">
            <a:solidFill>
              <a:srgbClr val="BABDBF"/>
            </a:solidFill>
          </a:ln>
          <a:effectLst>
            <a:outerShdw blurRad="63500" dist="19050" dir="10800000" algn="ct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9749412" y="25251628"/>
            <a:ext cx="10804962" cy="4820324"/>
          </a:xfrm>
          <a:prstGeom prst="roundRect">
            <a:avLst>
              <a:gd name="adj" fmla="val 1106"/>
            </a:avLst>
          </a:prstGeom>
          <a:solidFill>
            <a:srgbClr val="FAFAF7"/>
          </a:solidFill>
          <a:ln w="8890">
            <a:solidFill>
              <a:srgbClr val="BABDBF"/>
            </a:solidFill>
          </a:ln>
          <a:effectLst>
            <a:outerShdw blurRad="63500" dist="19050" dir="10800000" algn="ct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yellow-a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6566" y="5157732"/>
            <a:ext cx="6133128" cy="146684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039991" y="7842230"/>
            <a:ext cx="10028753" cy="9779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39991" y="8802350"/>
            <a:ext cx="10028753" cy="17780"/>
          </a:xfrm>
          <a:prstGeom prst="rect">
            <a:avLst/>
          </a:prstGeom>
          <a:solidFill>
            <a:srgbClr val="C1C6C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2271672" y="7842230"/>
            <a:ext cx="12729925" cy="9779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12271672" y="8802350"/>
            <a:ext cx="12729925" cy="17780"/>
          </a:xfrm>
          <a:prstGeom prst="rect">
            <a:avLst/>
          </a:prstGeom>
          <a:solidFill>
            <a:srgbClr val="C1C6C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6204525" y="7842230"/>
            <a:ext cx="12730063" cy="9779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6204525" y="8802350"/>
            <a:ext cx="12730063" cy="17780"/>
          </a:xfrm>
          <a:prstGeom prst="rect">
            <a:avLst/>
          </a:prstGeom>
          <a:solidFill>
            <a:srgbClr val="C1C6C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0137516" y="7842230"/>
            <a:ext cx="10028754" cy="9779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0137516" y="8802350"/>
            <a:ext cx="10028754" cy="17780"/>
          </a:xfrm>
          <a:prstGeom prst="rect">
            <a:avLst/>
          </a:prstGeom>
          <a:solidFill>
            <a:srgbClr val="C1C6C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39991" y="9140170"/>
            <a:ext cx="10028753" cy="14810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39991" y="9140170"/>
            <a:ext cx="124460" cy="1481018"/>
          </a:xfrm>
          <a:prstGeom prst="rect">
            <a:avLst/>
          </a:prstGeom>
          <a:solidFill>
            <a:srgbClr val="33415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0137516" y="9149476"/>
            <a:ext cx="10028754" cy="3632677"/>
          </a:xfrm>
          <a:prstGeom prst="roundRect">
            <a:avLst>
              <a:gd name="adj" fmla="val 1957"/>
            </a:avLst>
          </a:prstGeom>
          <a:gradFill rotWithShape="1" flip="none">
            <a:gsLst>
              <a:gs pos="0">
                <a:srgbClr val="E7E8EC"/>
              </a:gs>
              <a:gs pos="100000">
                <a:srgbClr val="F3F4F5"/>
              </a:gs>
            </a:gsLst>
            <a:lin ang="5400000" scaled="0"/>
          </a:gradFill>
          <a:ln w="8890">
            <a:solidFill>
              <a:srgbClr val="CCCFD7"/>
            </a:solidFill>
          </a:ln>
          <a:effectLst>
            <a:outerShdw blurRad="63500" dist="19050" dir="10800000" algn="ct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0181966" y="13890208"/>
            <a:ext cx="9984304" cy="9779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0181966" y="14850328"/>
            <a:ext cx="9984304" cy="17780"/>
          </a:xfrm>
          <a:prstGeom prst="rect">
            <a:avLst/>
          </a:prstGeom>
          <a:solidFill>
            <a:srgbClr val="C1C6C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40181966" y="15279270"/>
            <a:ext cx="9984304" cy="1668820"/>
          </a:xfrm>
          <a:prstGeom prst="roundRect">
            <a:avLst>
              <a:gd name="adj" fmla="val 12500"/>
            </a:avLst>
          </a:prstGeom>
          <a:solidFill>
            <a:srgbClr val="33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39991" y="16787931"/>
            <a:ext cx="10028753" cy="9779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039991" y="17748051"/>
            <a:ext cx="10028753" cy="17780"/>
          </a:xfrm>
          <a:prstGeom prst="rect">
            <a:avLst/>
          </a:prstGeom>
          <a:solidFill>
            <a:srgbClr val="C1C6C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5724187" y="9371726"/>
            <a:ext cx="4196218" cy="32356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5724187" y="9371726"/>
            <a:ext cx="11557" cy="3235683"/>
          </a:xfrm>
          <a:prstGeom prst="rect">
            <a:avLst/>
          </a:prstGeom>
          <a:solidFill>
            <a:srgbClr val="CCCFD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12271672" y="14488477"/>
            <a:ext cx="12729925" cy="4432498"/>
          </a:xfrm>
          <a:prstGeom prst="roundRect">
            <a:avLst>
              <a:gd name="adj" fmla="val 802"/>
            </a:avLst>
          </a:prstGeom>
          <a:solidFill>
            <a:srgbClr val="FFFFFF"/>
          </a:solidFill>
          <a:ln w="8890">
            <a:solidFill>
              <a:srgbClr val="E5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figur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1741" y="14488477"/>
            <a:ext cx="12729786" cy="4432498"/>
          </a:xfrm>
          <a:prstGeom prst="rect">
            <a:avLst/>
          </a:prstGeom>
        </p:spPr>
      </p:pic>
      <p:sp>
        <p:nvSpPr>
          <p:cNvPr id="32" name="Rounded Rectangle 31"/>
          <p:cNvSpPr/>
          <p:nvPr/>
        </p:nvSpPr>
        <p:spPr>
          <a:xfrm>
            <a:off x="1039991" y="18300065"/>
            <a:ext cx="4493617" cy="4365684"/>
          </a:xfrm>
          <a:prstGeom prst="roundRect">
            <a:avLst>
              <a:gd name="adj" fmla="val 4778"/>
            </a:avLst>
          </a:prstGeom>
          <a:solidFill>
            <a:srgbClr val="FAFAFA"/>
          </a:solidFill>
          <a:ln w="8890">
            <a:solidFill>
              <a:srgbClr val="D97A7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6575127" y="18300065"/>
            <a:ext cx="4493617" cy="3609478"/>
          </a:xfrm>
          <a:prstGeom prst="roundRect">
            <a:avLst>
              <a:gd name="adj" fmla="val 5779"/>
            </a:avLst>
          </a:prstGeom>
          <a:solidFill>
            <a:srgbClr val="F3F4F5"/>
          </a:solidFill>
          <a:ln w="8890">
            <a:solidFill>
              <a:srgbClr val="33415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12271672" y="22868830"/>
            <a:ext cx="12729925" cy="5471517"/>
          </a:xfrm>
          <a:prstGeom prst="roundRect">
            <a:avLst>
              <a:gd name="adj" fmla="val 649"/>
            </a:avLst>
          </a:prstGeom>
          <a:solidFill>
            <a:srgbClr val="FFFFFF"/>
          </a:solidFill>
          <a:ln w="8890">
            <a:solidFill>
              <a:srgbClr val="E5E5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5" name="Picture 34" descr="figure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1695" y="22868830"/>
            <a:ext cx="12729879" cy="5471517"/>
          </a:xfrm>
          <a:prstGeom prst="rect">
            <a:avLst/>
          </a:prstGeom>
        </p:spPr>
      </p:pic>
      <p:sp>
        <p:nvSpPr>
          <p:cNvPr id="36" name="Rounded Rectangle 35"/>
          <p:cNvSpPr/>
          <p:nvPr/>
        </p:nvSpPr>
        <p:spPr>
          <a:xfrm>
            <a:off x="12271672" y="9457570"/>
            <a:ext cx="703977" cy="703977"/>
          </a:xfrm>
          <a:prstGeom prst="roundRect">
            <a:avLst>
              <a:gd name="adj" fmla="val 50000"/>
            </a:avLst>
          </a:prstGeom>
          <a:solidFill>
            <a:srgbClr val="33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3696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2271672" y="10648969"/>
            <a:ext cx="703977" cy="703977"/>
          </a:xfrm>
          <a:prstGeom prst="roundRect">
            <a:avLst>
              <a:gd name="adj" fmla="val 50000"/>
            </a:avLst>
          </a:prstGeom>
          <a:solidFill>
            <a:srgbClr val="33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3696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2271672" y="11840368"/>
            <a:ext cx="703977" cy="703977"/>
          </a:xfrm>
          <a:prstGeom prst="roundRect">
            <a:avLst>
              <a:gd name="adj" fmla="val 50000"/>
            </a:avLst>
          </a:prstGeom>
          <a:solidFill>
            <a:srgbClr val="33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3696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2271672" y="13031767"/>
            <a:ext cx="703977" cy="703977"/>
          </a:xfrm>
          <a:prstGeom prst="roundRect">
            <a:avLst>
              <a:gd name="adj" fmla="val 50000"/>
            </a:avLst>
          </a:prstGeom>
          <a:solidFill>
            <a:srgbClr val="33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3696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6204525" y="14392771"/>
            <a:ext cx="12730063" cy="945118"/>
          </a:xfrm>
          <a:prstGeom prst="rect">
            <a:avLst/>
          </a:prstGeom>
          <a:solidFill>
            <a:srgbClr val="EAE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46728895" y="25639732"/>
            <a:ext cx="3437375" cy="3437374"/>
          </a:xfrm>
          <a:prstGeom prst="roundRect">
            <a:avLst>
              <a:gd name="adj" fmla="val 4482"/>
            </a:avLst>
          </a:prstGeom>
          <a:solidFill>
            <a:srgbClr val="FFFFFF"/>
          </a:solidFill>
          <a:ln w="8890">
            <a:solidFill>
              <a:srgbClr val="E5E5E0"/>
            </a:solidFill>
          </a:ln>
          <a:effectLst>
            <a:outerShdw blurRad="63500" dist="19050" dir="10800000" algn="ctr" rotWithShape="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2" name="Picture 41" descr="pap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47428" y="25758265"/>
            <a:ext cx="3200308" cy="3200308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40137516" y="27403980"/>
            <a:ext cx="6235779" cy="51548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0137516" y="27901681"/>
            <a:ext cx="6235779" cy="17780"/>
          </a:xfrm>
          <a:prstGeom prst="rect">
            <a:avLst/>
          </a:prstGeom>
          <a:solidFill>
            <a:srgbClr val="C1C6CE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47808475" y="29219346"/>
            <a:ext cx="1278215" cy="464502"/>
          </a:xfrm>
          <a:prstGeom prst="roundRect">
            <a:avLst>
              <a:gd name="adj" fmla="val 50000"/>
            </a:avLst>
          </a:prstGeom>
          <a:solidFill>
            <a:srgbClr val="E9EC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none"/>
          <a:lstStyle/>
          <a:p>
            <a:pPr algn="ctr"/>
            <a:r>
              <a:rPr sz="2426" b="1">
                <a:solidFill>
                  <a:srgbClr val="33415E"/>
                </a:solidFill>
                <a:latin typeface="Arial"/>
              </a:rPr>
              <a:t>Paper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6204525" y="11796057"/>
            <a:ext cx="4192190" cy="706477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26204525" y="12493644"/>
            <a:ext cx="4192190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30396715" y="11796057"/>
            <a:ext cx="2635607" cy="706477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0396715" y="12493644"/>
            <a:ext cx="2635607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33032322" y="11796057"/>
            <a:ext cx="2635608" cy="706477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032322" y="12493644"/>
            <a:ext cx="2635608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35667930" y="11796057"/>
            <a:ext cx="3266658" cy="706477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35667930" y="12493644"/>
            <a:ext cx="3266658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26204525" y="12502534"/>
            <a:ext cx="4192190" cy="9451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26204525" y="13438762"/>
            <a:ext cx="4192190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30396715" y="12502534"/>
            <a:ext cx="2635607" cy="9451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0396715" y="13438762"/>
            <a:ext cx="2635607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33032322" y="12502534"/>
            <a:ext cx="2635608" cy="9451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33032322" y="13438762"/>
            <a:ext cx="2635608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35667930" y="12502534"/>
            <a:ext cx="3266658" cy="9451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35667930" y="13438762"/>
            <a:ext cx="3266658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26204525" y="13447652"/>
            <a:ext cx="4192190" cy="94511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26204525" y="14383881"/>
            <a:ext cx="4192190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30396715" y="13447652"/>
            <a:ext cx="2635607" cy="94511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30396715" y="14383881"/>
            <a:ext cx="2635607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33032322" y="13447652"/>
            <a:ext cx="2635608" cy="94511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33032322" y="14383881"/>
            <a:ext cx="2635608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35667930" y="13447652"/>
            <a:ext cx="3266658" cy="94511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35667930" y="14383881"/>
            <a:ext cx="3266658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26204525" y="14392771"/>
            <a:ext cx="4192190" cy="9451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26204525" y="15328999"/>
            <a:ext cx="4192190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30396715" y="14392771"/>
            <a:ext cx="2635607" cy="9451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30396715" y="15328999"/>
            <a:ext cx="2635607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33032322" y="14392771"/>
            <a:ext cx="2635608" cy="9451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33032322" y="15328999"/>
            <a:ext cx="2635608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35667930" y="14392771"/>
            <a:ext cx="3266658" cy="9451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35667930" y="15328999"/>
            <a:ext cx="3266658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26204525" y="22002750"/>
            <a:ext cx="6445666" cy="706477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26204525" y="22700337"/>
            <a:ext cx="6445666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32650191" y="22002750"/>
            <a:ext cx="3273465" cy="706477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32650191" y="22700337"/>
            <a:ext cx="3273465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35923656" y="22002750"/>
            <a:ext cx="3010932" cy="706477"/>
          </a:xfrm>
          <a:prstGeom prst="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35923656" y="22700337"/>
            <a:ext cx="3010932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26204525" y="22709227"/>
            <a:ext cx="6445666" cy="9451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26204525" y="23645455"/>
            <a:ext cx="6445666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32650191" y="22709227"/>
            <a:ext cx="3273465" cy="9451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32650191" y="23645455"/>
            <a:ext cx="3273465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35923656" y="22709227"/>
            <a:ext cx="3010932" cy="9451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35923656" y="23645455"/>
            <a:ext cx="3010932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26204525" y="23654345"/>
            <a:ext cx="6445666" cy="9451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26204525" y="24590573"/>
            <a:ext cx="6445666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32650191" y="23654345"/>
            <a:ext cx="3273465" cy="9451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32650191" y="24590573"/>
            <a:ext cx="3273465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35923656" y="23654345"/>
            <a:ext cx="3010932" cy="9451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>
            <a:off x="35923656" y="24590573"/>
            <a:ext cx="3010932" cy="11557"/>
          </a:xfrm>
          <a:prstGeom prst="rect">
            <a:avLst/>
          </a:prstGeom>
          <a:solidFill>
            <a:srgbClr val="E1E3E7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1315581" y="1007487"/>
            <a:ext cx="49001957" cy="2759066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>
              <a:lnSpc>
                <a:spcPts val="7829"/>
              </a:lnSpc>
              <a:spcBef>
                <a:spcPts val="0"/>
              </a:spcBef>
              <a:spcAft>
                <a:spcPts val="0"/>
              </a:spcAft>
            </a:pPr>
            <a:r>
              <a:rPr sz="7117" b="1" spc="-85">
                <a:solidFill>
                  <a:srgbClr val="33415E"/>
                </a:solidFill>
                <a:latin typeface="Arial"/>
              </a:rPr>
              <a:t>Document Retrieval-Aware Chunking (D-RAC): Universal Retrieval-Aware Ingestion of</a:t>
            </a:r>
          </a:p>
          <a:p>
            <a:pPr algn="ctr">
              <a:lnSpc>
                <a:spcPts val="7829"/>
              </a:lnSpc>
              <a:spcBef>
                <a:spcPts val="0"/>
              </a:spcBef>
              <a:spcAft>
                <a:spcPts val="0"/>
              </a:spcAft>
            </a:pPr>
            <a:r>
              <a:rPr sz="7117" b="1" spc="-85">
                <a:solidFill>
                  <a:srgbClr val="33415E"/>
                </a:solidFill>
                <a:latin typeface="Arial"/>
              </a:rPr>
              <a:t>Enterprise Documents via PDF Normalization and Multimodal Markdown Conversion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1315581" y="3646566"/>
            <a:ext cx="49001957" cy="77970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5338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B2331"/>
                </a:solidFill>
                <a:latin typeface="Arial"/>
              </a:rPr>
              <a:t>Uday Allu · Abhivanth Sivaprakash · Pratik Singh · Aman Manocha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315581" y="4381380"/>
            <a:ext cx="49001957" cy="59296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406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spc="56">
                <a:solidFill>
                  <a:srgbClr val="55617A"/>
                </a:solidFill>
                <a:latin typeface="Arial"/>
              </a:rPr>
              <a:t>AI Research Team, Yellow.ai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1039991" y="7842230"/>
            <a:ext cx="10329615" cy="1124585"/>
          </a:xfrm>
          <a:prstGeom prst="rect">
            <a:avLst/>
          </a:prstGeom>
          <a:noFill/>
        </p:spPr>
        <p:txBody>
          <a:bodyPr wrap="square" lIns="0" rIns="3911600" tIns="0" bIns="177800">
            <a:spAutoFit/>
          </a:bodyPr>
          <a:lstStyle/>
          <a:p>
            <a:pPr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33415E"/>
                </a:solidFill>
                <a:latin typeface="Arial"/>
              </a:rPr>
              <a:t>Problem 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12271672" y="7842230"/>
            <a:ext cx="13111822" cy="1124585"/>
          </a:xfrm>
          <a:prstGeom prst="rect">
            <a:avLst/>
          </a:prstGeom>
          <a:noFill/>
        </p:spPr>
        <p:txBody>
          <a:bodyPr wrap="none" lIns="0" rIns="3911600" tIns="0" bIns="177800">
            <a:spAutoFit/>
          </a:bodyPr>
          <a:lstStyle/>
          <a:p>
            <a:pPr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33415E"/>
                </a:solidFill>
                <a:latin typeface="Arial"/>
              </a:rPr>
              <a:t>Method 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26204525" y="7842230"/>
            <a:ext cx="13111964" cy="1124585"/>
          </a:xfrm>
          <a:prstGeom prst="rect">
            <a:avLst/>
          </a:prstGeom>
          <a:noFill/>
        </p:spPr>
        <p:txBody>
          <a:bodyPr wrap="square" lIns="0" rIns="3911600" tIns="0" bIns="177800">
            <a:spAutoFit/>
          </a:bodyPr>
          <a:lstStyle/>
          <a:p>
            <a:pPr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33415E"/>
                </a:solidFill>
                <a:latin typeface="Arial"/>
              </a:rPr>
              <a:t>Key Results 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40137516" y="7842230"/>
            <a:ext cx="10329616" cy="1124585"/>
          </a:xfrm>
          <a:prstGeom prst="rect">
            <a:avLst/>
          </a:prstGeom>
          <a:noFill/>
        </p:spPr>
        <p:txBody>
          <a:bodyPr wrap="square" lIns="0" rIns="0" tIns="0" bIns="177800">
            <a:spAutoFit/>
          </a:bodyPr>
          <a:lstStyle/>
          <a:p>
            <a:pPr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33415E"/>
                </a:solidFill>
                <a:latin typeface="Arial"/>
              </a:rPr>
              <a:t>Headline Numbers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1039991" y="9140170"/>
            <a:ext cx="10329615" cy="1703170"/>
          </a:xfrm>
          <a:prstGeom prst="rect">
            <a:avLst/>
          </a:prstGeom>
          <a:noFill/>
        </p:spPr>
        <p:txBody>
          <a:bodyPr wrap="none" lIns="365082" rIns="365082" tIns="62585" bIns="62585">
            <a:spAutoFit/>
          </a:bodyPr>
          <a:lstStyle/>
          <a:p>
            <a:pPr algn="l">
              <a:lnSpc>
                <a:spcPts val="5338"/>
              </a:lnSpc>
              <a:spcBef>
                <a:spcPts val="0"/>
              </a:spcBef>
              <a:spcAft>
                <a:spcPts val="0"/>
              </a:spcAft>
            </a:pPr>
            <a:r>
              <a:rPr sz="4106" b="0" i="1">
                <a:solidFill>
                  <a:srgbClr val="1C1C1C"/>
                </a:solidFill>
                <a:latin typeface="Arial"/>
              </a:rPr>
              <a:t>PDF preserves appearance—not</a:t>
            </a:r>
          </a:p>
          <a:p>
            <a:pPr algn="l">
              <a:lnSpc>
                <a:spcPts val="5338"/>
              </a:lnSpc>
              <a:spcBef>
                <a:spcPts val="0"/>
              </a:spcBef>
              <a:spcAft>
                <a:spcPts val="0"/>
              </a:spcAft>
            </a:pPr>
            <a:r>
              <a:rPr sz="4106" b="0" i="1">
                <a:solidFill>
                  <a:srgbClr val="1C1C1C"/>
                </a:solidFill>
                <a:latin typeface="Arial"/>
              </a:rPr>
              <a:t>retrieval-ready structure.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26204525" y="9180730"/>
            <a:ext cx="13111964" cy="2661146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111111"/>
                </a:solidFill>
                <a:latin typeface="Arial"/>
              </a:rPr>
              <a:t>Comparable retrieval, cheaper planning.</a:t>
            </a:r>
            <a:r>
              <a:rPr sz="4106" b="0">
                <a:solidFill>
                  <a:srgbClr val="1C1C1C"/>
                </a:solidFill>
                <a:latin typeface="Arial"/>
              </a:rPr>
              <a:t> On </a:t>
            </a:r>
            <a:r>
              <a:rPr sz="4353" b="1">
                <a:solidFill>
                  <a:srgbClr val="111111"/>
                </a:solidFill>
                <a:latin typeface="Arial"/>
              </a:rPr>
              <a:t>762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queries, D-RAC matches or exceeds agentic chunking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on all seven aggregate metrics.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1039991" y="10621188"/>
            <a:ext cx="10329615" cy="2608909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Enterprise documents hide facts in </a:t>
            </a:r>
            <a:r>
              <a:rPr sz="4106" b="1">
                <a:solidFill>
                  <a:srgbClr val="111111"/>
                </a:solidFill>
                <a:latin typeface="Arial"/>
              </a:rPr>
              <a:t>visual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111111"/>
                </a:solidFill>
                <a:latin typeface="Arial"/>
              </a:rPr>
              <a:t>layouts</a:t>
            </a:r>
            <a:r>
              <a:rPr sz="4106" b="0">
                <a:solidFill>
                  <a:srgbClr val="1C1C1C"/>
                </a:solidFill>
                <a:latin typeface="Arial"/>
              </a:rPr>
              <a:t>. Rule-based extraction breaks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reading order, headings, and table context.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039991" y="13150532"/>
            <a:ext cx="10329615" cy="2608909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Agentic chunking repairs structure by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111111"/>
                </a:solidFill>
                <a:latin typeface="Arial"/>
              </a:rPr>
              <a:t>regenerating text</a:t>
            </a:r>
            <a:r>
              <a:rPr sz="4106" b="0">
                <a:solidFill>
                  <a:srgbClr val="1C1C1C"/>
                </a:solidFill>
                <a:latin typeface="Arial"/>
              </a:rPr>
              <a:t>, adding output-token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cost and opportunities to alter content.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40181966" y="13890208"/>
            <a:ext cx="10283833" cy="1124585"/>
          </a:xfrm>
          <a:prstGeom prst="rect">
            <a:avLst/>
          </a:prstGeom>
          <a:noFill/>
        </p:spPr>
        <p:txBody>
          <a:bodyPr wrap="square" lIns="0" rIns="3911600" tIns="0" bIns="177800">
            <a:spAutoFit/>
          </a:bodyPr>
          <a:lstStyle/>
          <a:p>
            <a:pPr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33415E"/>
                </a:solidFill>
                <a:latin typeface="Arial"/>
              </a:rPr>
              <a:t>Takeaway 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0181966" y="15279270"/>
            <a:ext cx="10283833" cy="1919142"/>
          </a:xfrm>
          <a:prstGeom prst="rect">
            <a:avLst/>
          </a:prstGeom>
          <a:noFill/>
        </p:spPr>
        <p:txBody>
          <a:bodyPr wrap="none" lIns="365082" rIns="365082" tIns="156464" bIns="156464">
            <a:spAutoFit/>
          </a:bodyPr>
          <a:lstStyle/>
          <a:p>
            <a:pPr algn="l">
              <a:lnSpc>
                <a:spcPts val="5338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FFFFFF"/>
                </a:solidFill>
                <a:latin typeface="Arial"/>
              </a:rPr>
              <a:t>Convert once. Plan over IDs.</a:t>
            </a:r>
          </a:p>
          <a:p>
            <a:pPr algn="l">
              <a:lnSpc>
                <a:spcPts val="5338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FFFFFF"/>
                </a:solidFill>
                <a:latin typeface="Arial"/>
              </a:rPr>
              <a:t>Reconstruct locally.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26204525" y="15382894"/>
            <a:ext cx="13111964" cy="1739273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Table 6: Titan Text Embeddings V2 with cosine top-K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retrieval; identical relevance judging across systems.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1039991" y="16787931"/>
            <a:ext cx="10329615" cy="1124585"/>
          </a:xfrm>
          <a:prstGeom prst="rect">
            <a:avLst/>
          </a:prstGeom>
          <a:noFill/>
        </p:spPr>
        <p:txBody>
          <a:bodyPr wrap="square" lIns="0" rIns="3911600" tIns="0" bIns="177800">
            <a:spAutoFit/>
          </a:bodyPr>
          <a:lstStyle/>
          <a:p>
            <a:pPr algn="l">
              <a:lnSpc>
                <a:spcPts val="6160"/>
              </a:lnSpc>
              <a:spcBef>
                <a:spcPts val="0"/>
              </a:spcBef>
              <a:spcAft>
                <a:spcPts val="0"/>
              </a:spcAft>
            </a:pPr>
            <a:r>
              <a:rPr sz="5600" b="1">
                <a:solidFill>
                  <a:srgbClr val="33415E"/>
                </a:solidFill>
                <a:latin typeface="Arial"/>
              </a:rPr>
              <a:t>Motivation 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40181966" y="17039212"/>
            <a:ext cx="10283833" cy="1739273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111111"/>
                </a:solidFill>
                <a:latin typeface="Arial"/>
              </a:rPr>
              <a:t>Re-chunk cheaply</a:t>
            </a:r>
            <a:r>
              <a:rPr sz="4106" b="0">
                <a:solidFill>
                  <a:srgbClr val="1C1C1C"/>
                </a:solidFill>
                <a:latin typeface="Arial"/>
              </a:rPr>
              <a:t> without rewriting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converted text.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26204525" y="17196593"/>
            <a:ext cx="13111964" cy="2713381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Relative to fixed-size extraction, Recall@6 rises </a:t>
            </a:r>
            <a:r>
              <a:rPr sz="4353" b="1">
                <a:solidFill>
                  <a:srgbClr val="111111"/>
                </a:solidFill>
                <a:latin typeface="Arial"/>
              </a:rPr>
              <a:t>11.3%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and MRR rises </a:t>
            </a:r>
            <a:r>
              <a:rPr sz="4353" b="1">
                <a:solidFill>
                  <a:srgbClr val="111111"/>
                </a:solidFill>
                <a:latin typeface="Arial"/>
              </a:rPr>
              <a:t>14.6%</a:t>
            </a:r>
            <a:r>
              <a:rPr sz="4106" b="0">
                <a:solidFill>
                  <a:srgbClr val="1C1C1C"/>
                </a:solidFill>
                <a:latin typeface="Arial"/>
              </a:rPr>
              <a:t>. The gain over agentic chunking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is much smaller.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40181966" y="18903473"/>
            <a:ext cx="10283833" cy="3478546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111111"/>
                </a:solidFill>
                <a:latin typeface="Arial"/>
              </a:rPr>
              <a:t>Fidelity starts after conversion.</a:t>
            </a:r>
            <a:r>
              <a:rPr sz="4106" b="0">
                <a:solidFill>
                  <a:srgbClr val="1C1C1C"/>
                </a:solidFill>
                <a:latin typeface="Arial"/>
              </a:rPr>
              <a:t> Charts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are suppressed. Reported cost savings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exclude the one-time multimodal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conversion.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26204525" y="20467419"/>
            <a:ext cx="13111964" cy="101739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6966"/>
              </a:lnSpc>
              <a:spcBef>
                <a:spcPts val="0"/>
              </a:spcBef>
              <a:spcAft>
                <a:spcPts val="0"/>
              </a:spcAft>
            </a:pPr>
            <a:r>
              <a:rPr sz="4804" b="1">
                <a:solidFill>
                  <a:srgbClr val="1C1C1C"/>
                </a:solidFill>
                <a:latin typeface="Arial"/>
              </a:rPr>
              <a:t>Cost of planning—not conversion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12271672" y="20517564"/>
            <a:ext cx="13111822" cy="173927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The planner emits </a:t>
            </a:r>
            <a:r>
              <a:rPr sz="4106" b="1">
                <a:solidFill>
                  <a:srgbClr val="111111"/>
                </a:solidFill>
                <a:latin typeface="Arial"/>
              </a:rPr>
              <a:t>IDs, not prose</a:t>
            </a:r>
            <a:r>
              <a:rPr sz="4106" b="0">
                <a:solidFill>
                  <a:srgbClr val="1C1C1C"/>
                </a:solidFill>
                <a:latin typeface="Arial"/>
              </a:rPr>
              <a:t>. Chunking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preserves the converted text.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0181966" y="22280145"/>
            <a:ext cx="10283833" cy="2608909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111111"/>
                </a:solidFill>
                <a:latin typeface="Arial"/>
              </a:rPr>
              <a:t>Boolean queries favor agentic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111111"/>
                </a:solidFill>
                <a:latin typeface="Arial"/>
              </a:rPr>
              <a:t>chunking.</a:t>
            </a:r>
            <a:r>
              <a:rPr sz="4106" b="0">
                <a:solidFill>
                  <a:srgbClr val="1C1C1C"/>
                </a:solidFill>
                <a:latin typeface="Arial"/>
              </a:rPr>
              <a:t> No component-isolation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ablation is reported.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1039991" y="22879942"/>
            <a:ext cx="10329615" cy="3478546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111111"/>
                </a:solidFill>
                <a:latin typeface="Arial"/>
              </a:rPr>
              <a:t>Understand once, reuse often.</a:t>
            </a:r>
            <a:r>
              <a:rPr sz="4106" b="0">
                <a:solidFill>
                  <a:srgbClr val="1C1C1C"/>
                </a:solidFill>
                <a:latin typeface="Arial"/>
              </a:rPr>
              <a:t> D-RAC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puts multimodal understanding at ingestion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and keeps repeatable chunking at the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identifier level.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26204525" y="24644469"/>
            <a:ext cx="13111964" cy="266114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Table 10: chunking-stage cost for the full </a:t>
            </a:r>
            <a:r>
              <a:rPr sz="4353" b="1">
                <a:solidFill>
                  <a:srgbClr val="111111"/>
                </a:solidFill>
                <a:latin typeface="Arial"/>
              </a:rPr>
              <a:t>236</a:t>
            </a:r>
            <a:r>
              <a:rPr sz="4106" b="0">
                <a:solidFill>
                  <a:srgbClr val="1C1C1C"/>
                </a:solidFill>
                <a:latin typeface="Arial"/>
              </a:rPr>
              <a:t>-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document corpus, using the paper’s reported rates.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111111"/>
                </a:solidFill>
                <a:latin typeface="Arial"/>
              </a:rPr>
              <a:t>One-time multimodal conversion is excluded.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039991" y="26379685"/>
            <a:ext cx="10329615" cy="3478546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A table value needs its </a:t>
            </a:r>
            <a:r>
              <a:rPr sz="4106" b="1">
                <a:solidFill>
                  <a:srgbClr val="111111"/>
                </a:solidFill>
                <a:latin typeface="Arial"/>
              </a:rPr>
              <a:t>row and column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111111"/>
                </a:solidFill>
                <a:latin typeface="Arial"/>
              </a:rPr>
              <a:t>context</a:t>
            </a:r>
            <a:r>
              <a:rPr sz="4106" b="0">
                <a:solidFill>
                  <a:srgbClr val="1C1C1C"/>
                </a:solidFill>
                <a:latin typeface="Arial"/>
              </a:rPr>
              <a:t> to be retrievable. Keep distinct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rows separate rather than merging options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into an ambiguous “or” sentence.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26204525" y="27259795"/>
            <a:ext cx="13111964" cy="2713381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The complete run creates </a:t>
            </a:r>
            <a:r>
              <a:rPr sz="4353" b="1">
                <a:solidFill>
                  <a:srgbClr val="111111"/>
                </a:solidFill>
                <a:latin typeface="Arial"/>
              </a:rPr>
              <a:t>1,748</a:t>
            </a:r>
            <a:r>
              <a:rPr sz="4106" b="0">
                <a:solidFill>
                  <a:srgbClr val="1C1C1C"/>
                </a:solidFill>
                <a:latin typeface="Arial"/>
              </a:rPr>
              <a:t> chunks from </a:t>
            </a:r>
            <a:r>
              <a:rPr sz="4353" b="1">
                <a:solidFill>
                  <a:srgbClr val="111111"/>
                </a:solidFill>
                <a:latin typeface="Arial"/>
              </a:rPr>
              <a:t>795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pages in </a:t>
            </a:r>
            <a:r>
              <a:rPr sz="4353" b="1">
                <a:solidFill>
                  <a:srgbClr val="111111"/>
                </a:solidFill>
                <a:latin typeface="Arial"/>
              </a:rPr>
              <a:t>71.7</a:t>
            </a:r>
            <a:r>
              <a:rPr sz="4106" b="0">
                <a:solidFill>
                  <a:srgbClr val="1C1C1C"/>
                </a:solidFill>
                <a:latin typeface="Arial"/>
              </a:rPr>
              <a:t> minutes, with zero reported conversion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or chunking errors.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3233815" y="9457570"/>
            <a:ext cx="12120815" cy="10103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5749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Normalize to PDF and render page images.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3233815" y="10648969"/>
            <a:ext cx="12120815" cy="10103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5749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Convert once to retrieval-aware Markdown.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13233815" y="11840368"/>
            <a:ext cx="12120815" cy="10103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5749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Parse and section into ID-addressable elements.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3233815" y="13031767"/>
            <a:ext cx="12120815" cy="10103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5749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Plan ordered ID lists; reconstruct text locally.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663902" y="18300065"/>
            <a:ext cx="804358" cy="869635"/>
          </a:xfrm>
          <a:prstGeom prst="rect">
            <a:avLst/>
          </a:prstGeom>
          <a:noFill/>
        </p:spPr>
        <p:txBody>
          <a:bodyPr wrap="none" lIns="26077" rIns="26077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1">
                <a:solidFill>
                  <a:srgbClr val="33415E"/>
                </a:solidFill>
                <a:latin typeface="Arial"/>
              </a:rPr>
              <a:t>vs.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12780902" y="19070577"/>
            <a:ext cx="12062807" cy="1278576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>
              <a:lnSpc>
                <a:spcPts val="4377"/>
              </a:lnSpc>
              <a:spcBef>
                <a:spcPts val="0"/>
              </a:spcBef>
              <a:spcAft>
                <a:spcPts val="0"/>
              </a:spcAft>
            </a:pPr>
            <a:r>
              <a:rPr sz="3367" b="0" i="1">
                <a:solidFill>
                  <a:srgbClr val="555555"/>
                </a:solidFill>
                <a:latin typeface="Arial"/>
              </a:rPr>
              <a:t>Figure 1. Orange stages use an LLM; green stages are</a:t>
            </a:r>
          </a:p>
          <a:p>
            <a:pPr algn="ctr">
              <a:lnSpc>
                <a:spcPts val="4377"/>
              </a:lnSpc>
              <a:spcBef>
                <a:spcPts val="0"/>
              </a:spcBef>
              <a:spcAft>
                <a:spcPts val="0"/>
              </a:spcAft>
            </a:pPr>
            <a:r>
              <a:rPr sz="3367" b="0" i="1">
                <a:solidFill>
                  <a:srgbClr val="555555"/>
                </a:solidFill>
                <a:latin typeface="Arial"/>
              </a:rPr>
              <a:t>deterministic.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12780902" y="28489949"/>
            <a:ext cx="12062807" cy="1278576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>
              <a:lnSpc>
                <a:spcPts val="4377"/>
              </a:lnSpc>
              <a:spcBef>
                <a:spcPts val="0"/>
              </a:spcBef>
              <a:spcAft>
                <a:spcPts val="0"/>
              </a:spcAft>
            </a:pPr>
            <a:r>
              <a:rPr sz="3367" b="0" i="1">
                <a:solidFill>
                  <a:srgbClr val="555555"/>
                </a:solidFill>
                <a:latin typeface="Arial"/>
              </a:rPr>
              <a:t>Figure 2. Each table row becomes a statement with full</a:t>
            </a:r>
          </a:p>
          <a:p>
            <a:pPr algn="ctr">
              <a:lnSpc>
                <a:spcPts val="4377"/>
              </a:lnSpc>
              <a:spcBef>
                <a:spcPts val="0"/>
              </a:spcBef>
              <a:spcAft>
                <a:spcPts val="0"/>
              </a:spcAft>
            </a:pPr>
            <a:r>
              <a:rPr sz="3367" b="0" i="1">
                <a:solidFill>
                  <a:srgbClr val="555555"/>
                </a:solidFill>
                <a:latin typeface="Arial"/>
              </a:rPr>
              <a:t>column context.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0383380" y="9371726"/>
            <a:ext cx="4910137" cy="1553971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10640"/>
              </a:lnSpc>
              <a:spcBef>
                <a:spcPts val="0"/>
              </a:spcBef>
              <a:spcAft>
                <a:spcPts val="0"/>
              </a:spcAft>
            </a:pPr>
            <a:r>
              <a:rPr sz="11200" b="1" spc="-224">
                <a:solidFill>
                  <a:srgbClr val="33415E"/>
                </a:solidFill>
                <a:latin typeface="Arial"/>
              </a:rPr>
              <a:t>−95.7%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0383380" y="10746620"/>
            <a:ext cx="4910137" cy="119934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4106"/>
              </a:lnSpc>
              <a:spcBef>
                <a:spcPts val="0"/>
              </a:spcBef>
              <a:spcAft>
                <a:spcPts val="0"/>
              </a:spcAft>
            </a:pPr>
            <a:r>
              <a:rPr sz="3733" b="1">
                <a:solidFill>
                  <a:srgbClr val="1C1C1C"/>
                </a:solidFill>
                <a:latin typeface="Arial"/>
              </a:rPr>
              <a:t>Chunking-stage</a:t>
            </a:r>
          </a:p>
          <a:p>
            <a:pPr algn="l">
              <a:lnSpc>
                <a:spcPts val="4106"/>
              </a:lnSpc>
              <a:spcBef>
                <a:spcPts val="0"/>
              </a:spcBef>
              <a:spcAft>
                <a:spcPts val="0"/>
              </a:spcAft>
            </a:pPr>
            <a:r>
              <a:rPr sz="3733" b="1">
                <a:solidFill>
                  <a:srgbClr val="1C1C1C"/>
                </a:solidFill>
                <a:latin typeface="Arial"/>
              </a:rPr>
              <a:t>output tokens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40383380" y="11789529"/>
            <a:ext cx="4910137" cy="940561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322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555555"/>
                </a:solidFill>
                <a:latin typeface="Arial"/>
              </a:rPr>
              <a:t>270,454 → 11,714 output</a:t>
            </a:r>
          </a:p>
          <a:p>
            <a:pPr algn="l">
              <a:lnSpc>
                <a:spcPts val="3220"/>
              </a:lnSpc>
              <a:spcBef>
                <a:spcPts val="0"/>
              </a:spcBef>
              <a:spcAft>
                <a:spcPts val="0"/>
              </a:spcAft>
            </a:pPr>
            <a:r>
              <a:rPr sz="2800" b="0" i="1">
                <a:solidFill>
                  <a:srgbClr val="555555"/>
                </a:solidFill>
                <a:latin typeface="Arial"/>
              </a:rPr>
              <a:t>tokens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283493" y="18517453"/>
            <a:ext cx="4126810" cy="65222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4466"/>
              </a:lnSpc>
              <a:spcBef>
                <a:spcPts val="0"/>
              </a:spcBef>
              <a:spcAft>
                <a:spcPts val="0"/>
              </a:spcAft>
            </a:pPr>
            <a:r>
              <a:rPr sz="3080" b="1" spc="154">
                <a:solidFill>
                  <a:srgbClr val="555555"/>
                </a:solidFill>
                <a:latin typeface="Arial"/>
              </a:rPr>
              <a:t>REGENERATE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6818630" y="18517453"/>
            <a:ext cx="4126809" cy="65222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4466"/>
              </a:lnSpc>
              <a:spcBef>
                <a:spcPts val="0"/>
              </a:spcBef>
              <a:spcAft>
                <a:spcPts val="0"/>
              </a:spcAft>
            </a:pPr>
            <a:r>
              <a:rPr sz="3080" b="1" spc="154">
                <a:solidFill>
                  <a:srgbClr val="555555"/>
                </a:solidFill>
                <a:latin typeface="Arial"/>
              </a:rPr>
              <a:t>RE-PLAN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283493" y="19162811"/>
            <a:ext cx="4126810" cy="3478546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Rewrite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document text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for every new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chunk plan.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818630" y="19162811"/>
            <a:ext cx="4126809" cy="2608909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Reuse converted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text; change only</a:t>
            </a:r>
          </a:p>
          <a:p>
            <a:pPr algn="l">
              <a:lnSpc>
                <a:spcPts val="5954"/>
              </a:lnSpc>
              <a:spcBef>
                <a:spcPts val="0"/>
              </a:spcBef>
              <a:spcAft>
                <a:spcPts val="0"/>
              </a:spcAft>
            </a:pPr>
            <a:r>
              <a:rPr sz="4106" b="0">
                <a:solidFill>
                  <a:srgbClr val="1C1C1C"/>
                </a:solidFill>
                <a:latin typeface="Arial"/>
              </a:rPr>
              <a:t>identifier groups.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40137516" y="27403980"/>
            <a:ext cx="6422852" cy="59280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3920"/>
              </a:lnSpc>
              <a:spcBef>
                <a:spcPts val="0"/>
              </a:spcBef>
              <a:spcAft>
                <a:spcPts val="0"/>
              </a:spcAft>
            </a:pPr>
            <a:r>
              <a:rPr sz="3733" b="1">
                <a:solidFill>
                  <a:srgbClr val="33415E"/>
                </a:solidFill>
                <a:latin typeface="Arial"/>
              </a:rPr>
              <a:t>Scan to Read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46202441" y="9371726"/>
            <a:ext cx="1889284" cy="62698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4293"/>
              </a:lnSpc>
              <a:spcBef>
                <a:spcPts val="0"/>
              </a:spcBef>
              <a:spcAft>
                <a:spcPts val="0"/>
              </a:spcAft>
            </a:pPr>
            <a:r>
              <a:rPr sz="4293" b="1" spc="-42">
                <a:solidFill>
                  <a:srgbClr val="AE2622"/>
                </a:solidFill>
                <a:latin typeface="Arial"/>
              </a:rPr>
              <a:t>−77.8%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48219221" y="9496186"/>
            <a:ext cx="1752219" cy="98145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555555"/>
                </a:solidFill>
                <a:latin typeface="Arial"/>
              </a:rPr>
              <a:t>Cost ·</a:t>
            </a:r>
          </a:p>
          <a:p>
            <a:pPr algn="l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555555"/>
                </a:solidFill>
                <a:latin typeface="Arial"/>
              </a:rPr>
              <a:t>GPT-4.1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46202441" y="10610353"/>
            <a:ext cx="1889284" cy="62698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4293"/>
              </a:lnSpc>
              <a:spcBef>
                <a:spcPts val="0"/>
              </a:spcBef>
              <a:spcAft>
                <a:spcPts val="0"/>
              </a:spcAft>
            </a:pPr>
            <a:r>
              <a:rPr sz="4293" b="1" spc="-42">
                <a:solidFill>
                  <a:srgbClr val="AE2622"/>
                </a:solidFill>
                <a:latin typeface="Arial"/>
              </a:rPr>
              <a:t>−85.6%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48219221" y="10734813"/>
            <a:ext cx="1752219" cy="98145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555555"/>
                </a:solidFill>
                <a:latin typeface="Arial"/>
              </a:rPr>
              <a:t>Cost ·</a:t>
            </a:r>
          </a:p>
          <a:p>
            <a:pPr algn="l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555555"/>
                </a:solidFill>
                <a:latin typeface="Arial"/>
              </a:rPr>
              <a:t>Gemini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26204525" y="11796057"/>
            <a:ext cx="4317955" cy="812448"/>
          </a:xfrm>
          <a:prstGeom prst="rect">
            <a:avLst/>
          </a:prstGeom>
          <a:noFill/>
        </p:spPr>
        <p:txBody>
          <a:bodyPr wrap="none" lIns="185800" rIns="185800" tIns="81752" bIns="81752">
            <a:spAutoFit/>
          </a:bodyPr>
          <a:lstStyle/>
          <a:p>
            <a:pPr algn="l">
              <a:lnSpc>
                <a:spcPts val="4242"/>
              </a:lnSpc>
              <a:spcBef>
                <a:spcPts val="0"/>
              </a:spcBef>
              <a:spcAft>
                <a:spcPts val="0"/>
              </a:spcAft>
            </a:pPr>
            <a:r>
              <a:rPr sz="2926" b="1" spc="146">
                <a:solidFill>
                  <a:srgbClr val="555555"/>
                </a:solidFill>
                <a:latin typeface="Arial"/>
              </a:rPr>
              <a:t>SYSTEM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30396715" y="11796057"/>
            <a:ext cx="2714675" cy="812448"/>
          </a:xfrm>
          <a:prstGeom prst="rect">
            <a:avLst/>
          </a:prstGeom>
          <a:noFill/>
        </p:spPr>
        <p:txBody>
          <a:bodyPr wrap="none" lIns="185800" rIns="185800" tIns="81752" bIns="81752">
            <a:spAutoFit/>
          </a:bodyPr>
          <a:lstStyle/>
          <a:p>
            <a:pPr algn="l">
              <a:lnSpc>
                <a:spcPts val="4242"/>
              </a:lnSpc>
              <a:spcBef>
                <a:spcPts val="0"/>
              </a:spcBef>
              <a:spcAft>
                <a:spcPts val="0"/>
              </a:spcAft>
            </a:pPr>
            <a:r>
              <a:rPr sz="2926" b="1" spc="146">
                <a:solidFill>
                  <a:srgbClr val="555555"/>
                </a:solidFill>
                <a:latin typeface="Arial"/>
              </a:rPr>
              <a:t>R@6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33032322" y="11796057"/>
            <a:ext cx="2714676" cy="812448"/>
          </a:xfrm>
          <a:prstGeom prst="rect">
            <a:avLst/>
          </a:prstGeom>
          <a:noFill/>
        </p:spPr>
        <p:txBody>
          <a:bodyPr wrap="none" lIns="185800" rIns="185800" tIns="81752" bIns="81752">
            <a:spAutoFit/>
          </a:bodyPr>
          <a:lstStyle/>
          <a:p>
            <a:pPr algn="l">
              <a:lnSpc>
                <a:spcPts val="4242"/>
              </a:lnSpc>
              <a:spcBef>
                <a:spcPts val="0"/>
              </a:spcBef>
              <a:spcAft>
                <a:spcPts val="0"/>
              </a:spcAft>
            </a:pPr>
            <a:r>
              <a:rPr sz="2926" b="1" spc="146">
                <a:solidFill>
                  <a:srgbClr val="555555"/>
                </a:solidFill>
                <a:latin typeface="Arial"/>
              </a:rPr>
              <a:t>MRR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35667930" y="11796057"/>
            <a:ext cx="3364657" cy="812448"/>
          </a:xfrm>
          <a:prstGeom prst="rect">
            <a:avLst/>
          </a:prstGeom>
          <a:noFill/>
        </p:spPr>
        <p:txBody>
          <a:bodyPr wrap="none" lIns="185800" rIns="185800" tIns="81752" bIns="81752">
            <a:spAutoFit/>
          </a:bodyPr>
          <a:lstStyle/>
          <a:p>
            <a:pPr algn="l">
              <a:lnSpc>
                <a:spcPts val="4242"/>
              </a:lnSpc>
              <a:spcBef>
                <a:spcPts val="0"/>
              </a:spcBef>
              <a:spcAft>
                <a:spcPts val="0"/>
              </a:spcAft>
            </a:pPr>
            <a:r>
              <a:rPr sz="2926" b="1" spc="146">
                <a:solidFill>
                  <a:srgbClr val="555555"/>
                </a:solidFill>
                <a:latin typeface="Arial"/>
              </a:rPr>
              <a:t>NDCG@6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46202441" y="11848980"/>
            <a:ext cx="1433452" cy="62698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>
              <a:lnSpc>
                <a:spcPts val="4293"/>
              </a:lnSpc>
              <a:spcBef>
                <a:spcPts val="0"/>
              </a:spcBef>
              <a:spcAft>
                <a:spcPts val="0"/>
              </a:spcAft>
            </a:pPr>
            <a:r>
              <a:rPr sz="4293" b="1" spc="-42">
                <a:solidFill>
                  <a:srgbClr val="AE2622"/>
                </a:solidFill>
                <a:latin typeface="Arial"/>
              </a:rPr>
              <a:t>−75%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47776665" y="11973440"/>
            <a:ext cx="2206764" cy="49072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3360"/>
              </a:lnSpc>
              <a:spcBef>
                <a:spcPts val="0"/>
              </a:spcBef>
              <a:spcAft>
                <a:spcPts val="0"/>
              </a:spcAft>
            </a:pPr>
            <a:r>
              <a:rPr sz="2800" b="0">
                <a:solidFill>
                  <a:srgbClr val="555555"/>
                </a:solidFill>
                <a:latin typeface="Arial"/>
              </a:rPr>
              <a:t>Planning time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26204525" y="12502534"/>
            <a:ext cx="4317955" cy="1086885"/>
          </a:xfrm>
          <a:prstGeom prst="rect">
            <a:avLst/>
          </a:prstGeom>
          <a:noFill/>
        </p:spPr>
        <p:txBody>
          <a:bodyPr wrap="squar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0">
                <a:solidFill>
                  <a:srgbClr val="1C1C1C"/>
                </a:solidFill>
                <a:latin typeface="Arial"/>
              </a:rPr>
              <a:t>Fixed-size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30396715" y="12502534"/>
            <a:ext cx="2714675" cy="1086885"/>
          </a:xfrm>
          <a:prstGeom prst="rect">
            <a:avLst/>
          </a:prstGeom>
          <a:noFill/>
        </p:spPr>
        <p:txBody>
          <a:bodyPr wrap="non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0">
                <a:solidFill>
                  <a:srgbClr val="1C1C1C"/>
                </a:solidFill>
                <a:latin typeface="Arial"/>
              </a:rPr>
              <a:t>0.717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33032322" y="12502534"/>
            <a:ext cx="2714676" cy="1086885"/>
          </a:xfrm>
          <a:prstGeom prst="rect">
            <a:avLst/>
          </a:prstGeom>
          <a:noFill/>
        </p:spPr>
        <p:txBody>
          <a:bodyPr wrap="non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0">
                <a:solidFill>
                  <a:srgbClr val="1C1C1C"/>
                </a:solidFill>
                <a:latin typeface="Arial"/>
              </a:rPr>
              <a:t>0.602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5667930" y="12502534"/>
            <a:ext cx="3364657" cy="1086885"/>
          </a:xfrm>
          <a:prstGeom prst="rect">
            <a:avLst/>
          </a:prstGeom>
          <a:noFill/>
        </p:spPr>
        <p:txBody>
          <a:bodyPr wrap="non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0">
                <a:solidFill>
                  <a:srgbClr val="1C1C1C"/>
                </a:solidFill>
                <a:latin typeface="Arial"/>
              </a:rPr>
              <a:t>0.764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6204525" y="13447652"/>
            <a:ext cx="4317955" cy="1086886"/>
          </a:xfrm>
          <a:prstGeom prst="rect">
            <a:avLst/>
          </a:prstGeom>
          <a:noFill/>
        </p:spPr>
        <p:txBody>
          <a:bodyPr wrap="squar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0">
                <a:solidFill>
                  <a:srgbClr val="1C1C1C"/>
                </a:solidFill>
                <a:latin typeface="Arial"/>
              </a:rPr>
              <a:t>Agentic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30396715" y="13447652"/>
            <a:ext cx="2714675" cy="1086886"/>
          </a:xfrm>
          <a:prstGeom prst="rect">
            <a:avLst/>
          </a:prstGeom>
          <a:noFill/>
        </p:spPr>
        <p:txBody>
          <a:bodyPr wrap="non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0">
                <a:solidFill>
                  <a:srgbClr val="1C1C1C"/>
                </a:solidFill>
                <a:latin typeface="Arial"/>
              </a:rPr>
              <a:t>0.795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33032322" y="13447652"/>
            <a:ext cx="2714676" cy="1086886"/>
          </a:xfrm>
          <a:prstGeom prst="rect">
            <a:avLst/>
          </a:prstGeom>
          <a:noFill/>
        </p:spPr>
        <p:txBody>
          <a:bodyPr wrap="non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0">
                <a:solidFill>
                  <a:srgbClr val="1C1C1C"/>
                </a:solidFill>
                <a:latin typeface="Arial"/>
              </a:rPr>
              <a:t>0.682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35667930" y="13447652"/>
            <a:ext cx="3364657" cy="1086886"/>
          </a:xfrm>
          <a:prstGeom prst="rect">
            <a:avLst/>
          </a:prstGeom>
          <a:noFill/>
        </p:spPr>
        <p:txBody>
          <a:bodyPr wrap="non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0">
                <a:solidFill>
                  <a:srgbClr val="1C1C1C"/>
                </a:solidFill>
                <a:latin typeface="Arial"/>
              </a:rPr>
              <a:t>0.793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26204525" y="14392771"/>
            <a:ext cx="4317955" cy="1086885"/>
          </a:xfrm>
          <a:prstGeom prst="rect">
            <a:avLst/>
          </a:prstGeom>
          <a:noFill/>
        </p:spPr>
        <p:txBody>
          <a:bodyPr wrap="non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1">
                <a:solidFill>
                  <a:srgbClr val="1C1C1C"/>
                </a:solidFill>
                <a:latin typeface="Arial"/>
              </a:rPr>
              <a:t>D-RAC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30396715" y="14392771"/>
            <a:ext cx="2714675" cy="1086885"/>
          </a:xfrm>
          <a:prstGeom prst="rect">
            <a:avLst/>
          </a:prstGeom>
          <a:noFill/>
        </p:spPr>
        <p:txBody>
          <a:bodyPr wrap="non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1">
                <a:solidFill>
                  <a:srgbClr val="1C1C1C"/>
                </a:solidFill>
                <a:latin typeface="Arial"/>
              </a:rPr>
              <a:t>0.798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3032322" y="14392771"/>
            <a:ext cx="2714676" cy="1086885"/>
          </a:xfrm>
          <a:prstGeom prst="rect">
            <a:avLst/>
          </a:prstGeom>
          <a:noFill/>
        </p:spPr>
        <p:txBody>
          <a:bodyPr wrap="non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1">
                <a:solidFill>
                  <a:srgbClr val="1C1C1C"/>
                </a:solidFill>
                <a:latin typeface="Arial"/>
              </a:rPr>
              <a:t>0.690</a:t>
            </a:r>
          </a:p>
        </p:txBody>
      </p:sp>
      <p:sp>
        <p:nvSpPr>
          <p:cNvPr id="157" name="TextBox 156"/>
          <p:cNvSpPr txBox="1"/>
          <p:nvPr/>
        </p:nvSpPr>
        <p:spPr>
          <a:xfrm>
            <a:off x="35667930" y="14392771"/>
            <a:ext cx="3364657" cy="1086885"/>
          </a:xfrm>
          <a:prstGeom prst="rect">
            <a:avLst/>
          </a:prstGeom>
          <a:noFill/>
        </p:spPr>
        <p:txBody>
          <a:bodyPr wrap="non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1">
                <a:solidFill>
                  <a:srgbClr val="1C1C1C"/>
                </a:solidFill>
                <a:latin typeface="Arial"/>
              </a:rPr>
              <a:t>0.801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26204525" y="22002750"/>
            <a:ext cx="6639035" cy="812448"/>
          </a:xfrm>
          <a:prstGeom prst="rect">
            <a:avLst/>
          </a:prstGeom>
          <a:noFill/>
        </p:spPr>
        <p:txBody>
          <a:bodyPr wrap="square" lIns="185800" rIns="185800" tIns="81752" bIns="81752">
            <a:spAutoFit/>
          </a:bodyPr>
          <a:lstStyle/>
          <a:p>
            <a:pPr algn="l">
              <a:lnSpc>
                <a:spcPts val="4242"/>
              </a:lnSpc>
              <a:spcBef>
                <a:spcPts val="0"/>
              </a:spcBef>
              <a:spcAft>
                <a:spcPts val="0"/>
              </a:spcAft>
            </a:pPr>
            <a:r>
              <a:rPr sz="2926" b="1" spc="146">
                <a:solidFill>
                  <a:srgbClr val="555555"/>
                </a:solidFill>
                <a:latin typeface="Arial"/>
              </a:rPr>
              <a:t>PRICING SCENARIO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32650191" y="22002750"/>
            <a:ext cx="3371668" cy="812448"/>
          </a:xfrm>
          <a:prstGeom prst="rect">
            <a:avLst/>
          </a:prstGeom>
          <a:noFill/>
        </p:spPr>
        <p:txBody>
          <a:bodyPr wrap="square" lIns="185800" rIns="185800" tIns="81752" bIns="81752">
            <a:spAutoFit/>
          </a:bodyPr>
          <a:lstStyle/>
          <a:p>
            <a:pPr algn="l">
              <a:lnSpc>
                <a:spcPts val="4242"/>
              </a:lnSpc>
              <a:spcBef>
                <a:spcPts val="0"/>
              </a:spcBef>
              <a:spcAft>
                <a:spcPts val="0"/>
              </a:spcAft>
            </a:pPr>
            <a:r>
              <a:rPr sz="2926" b="1" spc="146">
                <a:solidFill>
                  <a:srgbClr val="555555"/>
                </a:solidFill>
                <a:latin typeface="Arial"/>
              </a:rPr>
              <a:t>AGENTIC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35923656" y="22002750"/>
            <a:ext cx="3101259" cy="812448"/>
          </a:xfrm>
          <a:prstGeom prst="rect">
            <a:avLst/>
          </a:prstGeom>
          <a:noFill/>
        </p:spPr>
        <p:txBody>
          <a:bodyPr wrap="none" lIns="185800" rIns="185800" tIns="81752" bIns="81752">
            <a:spAutoFit/>
          </a:bodyPr>
          <a:lstStyle/>
          <a:p>
            <a:pPr algn="l">
              <a:lnSpc>
                <a:spcPts val="4242"/>
              </a:lnSpc>
              <a:spcBef>
                <a:spcPts val="0"/>
              </a:spcBef>
              <a:spcAft>
                <a:spcPts val="0"/>
              </a:spcAft>
            </a:pPr>
            <a:r>
              <a:rPr sz="2926" b="1" spc="146">
                <a:solidFill>
                  <a:srgbClr val="555555"/>
                </a:solidFill>
                <a:latin typeface="Arial"/>
              </a:rPr>
              <a:t>D-RAC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26204525" y="22709227"/>
            <a:ext cx="6639035" cy="1086885"/>
          </a:xfrm>
          <a:prstGeom prst="rect">
            <a:avLst/>
          </a:prstGeom>
          <a:noFill/>
        </p:spPr>
        <p:txBody>
          <a:bodyPr wrap="squar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0">
                <a:solidFill>
                  <a:srgbClr val="1C1C1C"/>
                </a:solidFill>
                <a:latin typeface="Arial"/>
              </a:rPr>
              <a:t>GPT-4.1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32650191" y="22709227"/>
            <a:ext cx="3371668" cy="1086885"/>
          </a:xfrm>
          <a:prstGeom prst="rect">
            <a:avLst/>
          </a:prstGeom>
          <a:noFill/>
        </p:spPr>
        <p:txBody>
          <a:bodyPr wrap="non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0">
                <a:solidFill>
                  <a:srgbClr val="1C1C1C"/>
                </a:solidFill>
                <a:latin typeface="Arial"/>
              </a:rPr>
              <a:t>$2.815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35923656" y="22709227"/>
            <a:ext cx="3101259" cy="1086885"/>
          </a:xfrm>
          <a:prstGeom prst="rect">
            <a:avLst/>
          </a:prstGeom>
          <a:noFill/>
        </p:spPr>
        <p:txBody>
          <a:bodyPr wrap="non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0">
                <a:solidFill>
                  <a:srgbClr val="1C1C1C"/>
                </a:solidFill>
                <a:latin typeface="Arial"/>
              </a:rPr>
              <a:t>$0.624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26204525" y="23654345"/>
            <a:ext cx="6639035" cy="1086885"/>
          </a:xfrm>
          <a:prstGeom prst="rect">
            <a:avLst/>
          </a:prstGeom>
          <a:noFill/>
        </p:spPr>
        <p:txBody>
          <a:bodyPr wrap="squar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0">
                <a:solidFill>
                  <a:srgbClr val="1C1C1C"/>
                </a:solidFill>
                <a:latin typeface="Arial"/>
              </a:rPr>
              <a:t>Gemini 2.5 Pro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32650191" y="23654345"/>
            <a:ext cx="3371668" cy="1086885"/>
          </a:xfrm>
          <a:prstGeom prst="rect">
            <a:avLst/>
          </a:prstGeom>
          <a:noFill/>
        </p:spPr>
        <p:txBody>
          <a:bodyPr wrap="non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0">
                <a:solidFill>
                  <a:srgbClr val="1C1C1C"/>
                </a:solidFill>
                <a:latin typeface="Arial"/>
              </a:rPr>
              <a:t>$3.112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35923656" y="23654345"/>
            <a:ext cx="3101259" cy="1086885"/>
          </a:xfrm>
          <a:prstGeom prst="rect">
            <a:avLst/>
          </a:prstGeom>
          <a:noFill/>
        </p:spPr>
        <p:txBody>
          <a:bodyPr wrap="none" lIns="247734" rIns="247734" tIns="109002" bIns="109002">
            <a:spAutoFit/>
          </a:bodyPr>
          <a:lstStyle/>
          <a:p>
            <a:pPr algn="l">
              <a:lnSpc>
                <a:spcPts val="5656"/>
              </a:lnSpc>
              <a:spcBef>
                <a:spcPts val="0"/>
              </a:spcBef>
              <a:spcAft>
                <a:spcPts val="0"/>
              </a:spcAft>
            </a:pPr>
            <a:r>
              <a:rPr sz="3901" b="0">
                <a:solidFill>
                  <a:srgbClr val="1C1C1C"/>
                </a:solidFill>
                <a:latin typeface="Arial"/>
              </a:rPr>
              <a:t>$0.448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